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96" r:id="rId2"/>
    <p:sldId id="287" r:id="rId3"/>
    <p:sldId id="298" r:id="rId4"/>
    <p:sldId id="300" r:id="rId5"/>
    <p:sldId id="288" r:id="rId6"/>
    <p:sldId id="258" r:id="rId7"/>
    <p:sldId id="259" r:id="rId8"/>
    <p:sldId id="260" r:id="rId9"/>
    <p:sldId id="281" r:id="rId10"/>
    <p:sldId id="284" r:id="rId11"/>
    <p:sldId id="285" r:id="rId12"/>
    <p:sldId id="286" r:id="rId13"/>
    <p:sldId id="301" r:id="rId14"/>
    <p:sldId id="282" r:id="rId15"/>
    <p:sldId id="297" r:id="rId16"/>
    <p:sldId id="283" r:id="rId17"/>
    <p:sldId id="289" r:id="rId18"/>
    <p:sldId id="290" r:id="rId19"/>
    <p:sldId id="302" r:id="rId20"/>
    <p:sldId id="291" r:id="rId21"/>
    <p:sldId id="303" r:id="rId22"/>
    <p:sldId id="304" r:id="rId23"/>
    <p:sldId id="292" r:id="rId24"/>
    <p:sldId id="293" r:id="rId25"/>
    <p:sldId id="295" r:id="rId26"/>
    <p:sldId id="294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DE753-7AD3-48C2-AA54-9A223CD4CC75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027415-31FD-4454-8E29-ED1BC02BF00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80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Simplifies the representation of an image into something that is more meaningful and easier to analyze.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A21D-F6DA-425F-9DBE-C9D0FC3A7A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51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volume is a 3D image; segmentation is contouring of regions of interest (tumor, organs, </a:t>
            </a:r>
            <a:r>
              <a:rPr lang="en-US" dirty="0" err="1"/>
              <a:t>etc</a:t>
            </a:r>
            <a:r>
              <a:rPr lang="en-US" dirty="0"/>
              <a:t>…).</a:t>
            </a:r>
          </a:p>
          <a:p>
            <a:r>
              <a:rPr lang="en-US" dirty="0"/>
              <a:t>Segmentation used to be done slice by slice by doctors.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A21D-F6DA-425F-9DBE-C9D0FC3A7A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98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A21D-F6DA-425F-9DBE-C9D0FC3A7AC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94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reality, we feed-in the bilinear interpolation to the last layer of the network, so that it only has to learn to correct the errors made by the bilinear interpolation.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A21D-F6DA-425F-9DBE-C9D0FC3A7A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8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u="none" dirty="0">
                <a:solidFill>
                  <a:schemeClr val="tx1"/>
                </a:solidFill>
              </a:rPr>
              <a:t>U-Net est un réseau de neurones à convolution développé pour la segmentation d'images biomédicales.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A21D-F6DA-425F-9DBE-C9D0FC3A7A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5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32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03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9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46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15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A21D-F6DA-425F-9DBE-C9D0FC3A7A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27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08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6FB8-B2C3-8912-E711-46F3BC7C3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5BF46-F576-0354-D7EE-F557D7B742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2CB0B-F5BB-8FD7-BF80-77783A2B0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E3AB-2264-45EF-A68D-661B2BE292D2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CDD63-CB38-21CD-C0D0-EA0B2C055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CA6FB-BB98-624D-938B-F55C12D1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72D7-4E53-467D-9E14-F7080BB5F8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5487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F96FC-6F9A-C04B-9841-7B7BF4D89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5C52D-4A9E-67EB-3F08-F8860F23E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E5D8F-DC27-25AF-EECB-DD958EFB3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E3AB-2264-45EF-A68D-661B2BE292D2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73D47-53E4-99BB-C234-A86C08A3D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D38F9-7268-EFE3-9FA4-11AA110B6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72D7-4E53-467D-9E14-F7080BB5F8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263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0D9E60-102F-254D-AAFC-9E40415F3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B72762-FCEC-367F-2A89-C9E1CD578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5B4FA-C279-A547-20DA-489092E3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E3AB-2264-45EF-A68D-661B2BE292D2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B92CE-70E3-DFDE-D813-A8E889CB8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98722-57BC-E150-BCA8-D0B0098CD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72D7-4E53-467D-9E14-F7080BB5F8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614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1BA3-32CA-BFAE-B025-A93E5DFE3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DAFEE-0AAC-8798-7C25-844AE786C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04A34-324F-B14A-7165-857A6B273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E3AB-2264-45EF-A68D-661B2BE292D2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77FF0-661B-7470-5B0C-9E630D04E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737A4-42F7-3D2C-563F-2671A249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72D7-4E53-467D-9E14-F7080BB5F8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499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42025-7A49-66F6-F935-0286E325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8A769-D8C8-5898-8315-64335DFD1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1D4E2-D595-6488-7D1D-67096E92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E3AB-2264-45EF-A68D-661B2BE292D2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C285A-0BB2-F1AF-5392-604F2E65E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DCA7F-C6C7-EBBD-A43E-3FC6D48DB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72D7-4E53-467D-9E14-F7080BB5F8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430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27B3B-F577-CED1-908F-B1C42AAD4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D8CEA-F9D1-FE19-2DFE-81AAEE45E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5D0C7-6CFD-CC18-E4BE-0ACCB02C2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71044-3B94-030D-BA53-ED581A9C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E3AB-2264-45EF-A68D-661B2BE292D2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52641-95A1-E0E2-B6BE-D9F89E6E2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42C88-8A2C-1E45-6958-706B5B54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72D7-4E53-467D-9E14-F7080BB5F8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6241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C570-9C2D-AB3F-1437-3E684DC8A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3F532-FFF6-0A9E-374C-C7F326FC1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303D6-FA21-668F-7A36-F548ECCB5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9ADC44-78AE-273D-87B3-65AC89670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BCC1E3-2A7B-85D6-5BBE-35DD327474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6AF773-798D-D84C-80A1-A11B901BB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E3AB-2264-45EF-A68D-661B2BE292D2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9B7A27-8F95-0023-5945-365695D0F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BF8D0B-0B61-A522-309E-33C87CF9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72D7-4E53-467D-9E14-F7080BB5F8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3149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74AF9-B039-2BB1-9E6B-EADE1DD8E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D52CC1-B17D-34E0-CF2E-03785FB27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E3AB-2264-45EF-A68D-661B2BE292D2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EFB80-A8A4-4CE8-2B49-C7420C99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17664-06DD-F39D-4A5C-049528BB1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72D7-4E53-467D-9E14-F7080BB5F8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337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ED7D3A-3DC3-1E80-788C-466295121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E3AB-2264-45EF-A68D-661B2BE292D2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61F4F2-9746-0C79-C10E-F98061855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BE67E-8F74-25C1-ACED-27EF83F9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72D7-4E53-467D-9E14-F7080BB5F8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81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7D0BB-33D4-A785-649F-AE27A26F6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5FF79-1521-ECB9-27D1-727FEB9F6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3BC46-AE40-44B0-C5C2-A79B1076A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F8F5E-9DDC-AC5C-F018-2A4CA5156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E3AB-2264-45EF-A68D-661B2BE292D2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405D3-3F67-D425-A46B-D038F72D4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E0100-ACF5-21F8-8B96-2D2F4AA9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72D7-4E53-467D-9E14-F7080BB5F8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6422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431A8-A494-B9A5-EE26-577B85C1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683F35-39B9-079E-E9C5-39EA454686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2E450-818D-68A2-B428-482F9E473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1CE16-4CBE-89B9-7FEC-C92AB38F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E3AB-2264-45EF-A68D-661B2BE292D2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874E-A314-164A-7B2A-3AACE6AF2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10FC5-BA05-1C90-C44A-665640A9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72D7-4E53-467D-9E14-F7080BB5F8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371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FBAAD9-1E6B-E773-7BDB-1EF51B5DE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0B884-95B7-8F22-FA60-FF0CA009F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77293-8234-D60B-221C-0CBA0F05C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3E3AB-2264-45EF-A68D-661B2BE292D2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74E14-D6A4-495A-00E9-7105C8D9C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F5C18-ACCE-18C2-8ADE-CE7E61760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672D7-4E53-467D-9E14-F7080BB5F8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404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/blob/master/README.md" TargetMode="Externa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4A0A2-C176-FB16-D910-3F43F50B9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Architectures</a:t>
            </a:r>
            <a:br>
              <a:rPr lang="en-US" dirty="0"/>
            </a:br>
            <a:r>
              <a:rPr lang="en-US" i="1" dirty="0"/>
              <a:t>(Part 1)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A1A83F-9FEE-6699-0C1A-127ABB21B2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Lecture 5/10</a:t>
            </a:r>
          </a:p>
        </p:txBody>
      </p:sp>
    </p:spTree>
    <p:extLst>
      <p:ext uri="{BB962C8B-B14F-4D97-AF65-F5344CB8AC3E}">
        <p14:creationId xmlns:p14="http://schemas.microsoft.com/office/powerpoint/2010/main" val="114355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A092-8276-1750-487C-FD6B2148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 Output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669280"/>
                <a:ext cx="10515600" cy="50768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669280"/>
                <a:ext cx="10515600" cy="507682"/>
              </a:xfrm>
              <a:blipFill>
                <a:blip r:embed="rId3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1FCFCAB-B3D0-9841-4EDB-7C439FFFCDD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21423" y="1690688"/>
              <a:ext cx="5149154" cy="3521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577">
                      <a:extLst>
                        <a:ext uri="{9D8B030D-6E8A-4147-A177-3AD203B41FA5}">
                          <a16:colId xmlns:a16="http://schemas.microsoft.com/office/drawing/2014/main" val="1867715976"/>
                        </a:ext>
                      </a:extLst>
                    </a:gridCol>
                    <a:gridCol w="2574577">
                      <a:extLst>
                        <a:ext uri="{9D8B030D-6E8A-4147-A177-3AD203B41FA5}">
                          <a16:colId xmlns:a16="http://schemas.microsoft.com/office/drawing/2014/main" val="2067955847"/>
                        </a:ext>
                      </a:extLst>
                    </a:gridCol>
                  </a:tblGrid>
                  <a:tr h="503056"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Kernel: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4751945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Input image: 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3022831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543704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827123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637713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539607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image: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𝑜𝑢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𝑜𝑢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69225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1FCFCAB-B3D0-9841-4EDB-7C439FFFCD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539920"/>
                  </p:ext>
                </p:extLst>
              </p:nvPr>
            </p:nvGraphicFramePr>
            <p:xfrm>
              <a:off x="3521423" y="1690688"/>
              <a:ext cx="5149154" cy="3521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577">
                      <a:extLst>
                        <a:ext uri="{9D8B030D-6E8A-4147-A177-3AD203B41FA5}">
                          <a16:colId xmlns:a16="http://schemas.microsoft.com/office/drawing/2014/main" val="1867715976"/>
                        </a:ext>
                      </a:extLst>
                    </a:gridCol>
                    <a:gridCol w="2574577">
                      <a:extLst>
                        <a:ext uri="{9D8B030D-6E8A-4147-A177-3AD203B41FA5}">
                          <a16:colId xmlns:a16="http://schemas.microsoft.com/office/drawing/2014/main" val="2067955847"/>
                        </a:ext>
                      </a:extLst>
                    </a:gridCol>
                  </a:tblGrid>
                  <a:tr h="503056"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Kernel: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6024" b="-6180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51945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Input image: 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7317" b="-5256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3022831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04819" b="-4192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543704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827123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637713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539607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image: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602410" b="-216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69225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2770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A092-8276-1750-487C-FD6B2148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 Output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669280"/>
                <a:ext cx="10515600" cy="50768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669280"/>
                <a:ext cx="10515600" cy="507682"/>
              </a:xfrm>
              <a:blipFill>
                <a:blip r:embed="rId3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1FCFCAB-B3D0-9841-4EDB-7C439FFFCDD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21423" y="1690688"/>
              <a:ext cx="5149154" cy="3521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577">
                      <a:extLst>
                        <a:ext uri="{9D8B030D-6E8A-4147-A177-3AD203B41FA5}">
                          <a16:colId xmlns:a16="http://schemas.microsoft.com/office/drawing/2014/main" val="1867715976"/>
                        </a:ext>
                      </a:extLst>
                    </a:gridCol>
                    <a:gridCol w="2574577">
                      <a:extLst>
                        <a:ext uri="{9D8B030D-6E8A-4147-A177-3AD203B41FA5}">
                          <a16:colId xmlns:a16="http://schemas.microsoft.com/office/drawing/2014/main" val="2067955847"/>
                        </a:ext>
                      </a:extLst>
                    </a:gridCol>
                  </a:tblGrid>
                  <a:tr h="503056"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Kernel: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4751945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Input image: 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3022831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543704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Striding: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827123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637713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539607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image: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𝑜𝑢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𝑜𝑢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69225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1FCFCAB-B3D0-9841-4EDB-7C439FFFCD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0957004"/>
                  </p:ext>
                </p:extLst>
              </p:nvPr>
            </p:nvGraphicFramePr>
            <p:xfrm>
              <a:off x="3521423" y="1690688"/>
              <a:ext cx="5149154" cy="3521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577">
                      <a:extLst>
                        <a:ext uri="{9D8B030D-6E8A-4147-A177-3AD203B41FA5}">
                          <a16:colId xmlns:a16="http://schemas.microsoft.com/office/drawing/2014/main" val="1867715976"/>
                        </a:ext>
                      </a:extLst>
                    </a:gridCol>
                    <a:gridCol w="2574577">
                      <a:extLst>
                        <a:ext uri="{9D8B030D-6E8A-4147-A177-3AD203B41FA5}">
                          <a16:colId xmlns:a16="http://schemas.microsoft.com/office/drawing/2014/main" val="2067955847"/>
                        </a:ext>
                      </a:extLst>
                    </a:gridCol>
                  </a:tblGrid>
                  <a:tr h="503056"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Kernel: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6024" b="-6180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51945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Input image: 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7317" b="-5256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3022831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04819" b="-4192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543704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Striding: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308537" b="-324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27123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637713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539607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image: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602410" b="-216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69225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3345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A092-8276-1750-487C-FD6B2148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 Output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669280"/>
                <a:ext cx="10515600" cy="50768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669280"/>
                <a:ext cx="10515600" cy="507682"/>
              </a:xfrm>
              <a:blipFill>
                <a:blip r:embed="rId3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1FCFCAB-B3D0-9841-4EDB-7C439FFFCDD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21423" y="1690688"/>
              <a:ext cx="5149154" cy="3521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577">
                      <a:extLst>
                        <a:ext uri="{9D8B030D-6E8A-4147-A177-3AD203B41FA5}">
                          <a16:colId xmlns:a16="http://schemas.microsoft.com/office/drawing/2014/main" val="1867715976"/>
                        </a:ext>
                      </a:extLst>
                    </a:gridCol>
                    <a:gridCol w="2574577">
                      <a:extLst>
                        <a:ext uri="{9D8B030D-6E8A-4147-A177-3AD203B41FA5}">
                          <a16:colId xmlns:a16="http://schemas.microsoft.com/office/drawing/2014/main" val="2067955847"/>
                        </a:ext>
                      </a:extLst>
                    </a:gridCol>
                  </a:tblGrid>
                  <a:tr h="503056"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Kernel: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4751945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Input image: 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3022831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543704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Striding: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827123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Dilation: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637713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539607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image: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𝑜𝑢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𝑜𝑢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69225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1FCFCAB-B3D0-9841-4EDB-7C439FFFCD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6984886"/>
                  </p:ext>
                </p:extLst>
              </p:nvPr>
            </p:nvGraphicFramePr>
            <p:xfrm>
              <a:off x="3521423" y="1690688"/>
              <a:ext cx="5149154" cy="3521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577">
                      <a:extLst>
                        <a:ext uri="{9D8B030D-6E8A-4147-A177-3AD203B41FA5}">
                          <a16:colId xmlns:a16="http://schemas.microsoft.com/office/drawing/2014/main" val="1867715976"/>
                        </a:ext>
                      </a:extLst>
                    </a:gridCol>
                    <a:gridCol w="2574577">
                      <a:extLst>
                        <a:ext uri="{9D8B030D-6E8A-4147-A177-3AD203B41FA5}">
                          <a16:colId xmlns:a16="http://schemas.microsoft.com/office/drawing/2014/main" val="2067955847"/>
                        </a:ext>
                      </a:extLst>
                    </a:gridCol>
                  </a:tblGrid>
                  <a:tr h="503056"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Kernel: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6024" b="-6180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51945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Input image: 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7317" b="-5256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3022831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04819" b="-4192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543704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Striding: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308537" b="-324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27123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Dilation: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403614" b="-2204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637713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539607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image: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602410" b="-216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69225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8915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A092-8276-1750-487C-FD6B2148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 Output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669280"/>
                <a:ext cx="10515600" cy="50768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669280"/>
                <a:ext cx="10515600" cy="507682"/>
              </a:xfrm>
              <a:blipFill>
                <a:blip r:embed="rId3"/>
                <a:stretch>
                  <a:fillRect t="-6024" b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1FCFCAB-B3D0-9841-4EDB-7C439FFFCDD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21423" y="1690688"/>
              <a:ext cx="5149154" cy="3521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577">
                      <a:extLst>
                        <a:ext uri="{9D8B030D-6E8A-4147-A177-3AD203B41FA5}">
                          <a16:colId xmlns:a16="http://schemas.microsoft.com/office/drawing/2014/main" val="1867715976"/>
                        </a:ext>
                      </a:extLst>
                    </a:gridCol>
                    <a:gridCol w="2574577">
                      <a:extLst>
                        <a:ext uri="{9D8B030D-6E8A-4147-A177-3AD203B41FA5}">
                          <a16:colId xmlns:a16="http://schemas.microsoft.com/office/drawing/2014/main" val="2067955847"/>
                        </a:ext>
                      </a:extLst>
                    </a:gridCol>
                  </a:tblGrid>
                  <a:tr h="503056"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Kernel: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4751945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Input image: 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3022831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543704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Striding: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827123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Dilation: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637713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539607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image: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𝑜𝑢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𝑜𝑢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69225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1FCFCAB-B3D0-9841-4EDB-7C439FFFCD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9255785"/>
                  </p:ext>
                </p:extLst>
              </p:nvPr>
            </p:nvGraphicFramePr>
            <p:xfrm>
              <a:off x="3521423" y="1690688"/>
              <a:ext cx="5149154" cy="3521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577">
                      <a:extLst>
                        <a:ext uri="{9D8B030D-6E8A-4147-A177-3AD203B41FA5}">
                          <a16:colId xmlns:a16="http://schemas.microsoft.com/office/drawing/2014/main" val="1867715976"/>
                        </a:ext>
                      </a:extLst>
                    </a:gridCol>
                    <a:gridCol w="2574577">
                      <a:extLst>
                        <a:ext uri="{9D8B030D-6E8A-4147-A177-3AD203B41FA5}">
                          <a16:colId xmlns:a16="http://schemas.microsoft.com/office/drawing/2014/main" val="2067955847"/>
                        </a:ext>
                      </a:extLst>
                    </a:gridCol>
                  </a:tblGrid>
                  <a:tr h="503056"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Kernel: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6024" b="-6180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51945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Input image: 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7317" b="-5256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3022831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04819" b="-4192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543704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Striding: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308537" b="-324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27123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Dilation: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403614" b="-2204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637713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509756" b="-1231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539607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image: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602410" b="-216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69225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6616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E237-00A2-010A-D091-6B89599D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Unpool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E2E1B-7C15-CF2D-96A1-AE040659A3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Max Pool</a:t>
            </a:r>
            <a:r>
              <a:rPr lang="en-US" dirty="0"/>
              <a:t> is </a:t>
            </a:r>
            <a:r>
              <a:rPr lang="en-US" b="1" dirty="0"/>
              <a:t>not fully invertible</a:t>
            </a:r>
            <a:r>
              <a:rPr lang="en-US" dirty="0"/>
              <a:t>, since the non-maximal values are lost.</a:t>
            </a:r>
          </a:p>
          <a:p>
            <a:r>
              <a:rPr lang="en-US" b="1" i="1" dirty="0"/>
              <a:t>Max Unpool</a:t>
            </a:r>
            <a:r>
              <a:rPr lang="en-US" dirty="0"/>
              <a:t> takes in the </a:t>
            </a:r>
            <a:r>
              <a:rPr lang="en-US" b="1" dirty="0"/>
              <a:t>indices</a:t>
            </a:r>
            <a:r>
              <a:rPr lang="en-US" dirty="0"/>
              <a:t> of the maximal values and computes a partial inverse in which all </a:t>
            </a:r>
            <a:r>
              <a:rPr lang="en-US" b="1" dirty="0"/>
              <a:t>non-maximal</a:t>
            </a:r>
            <a:r>
              <a:rPr lang="en-US" dirty="0"/>
              <a:t> values are set to </a:t>
            </a:r>
            <a:r>
              <a:rPr lang="en-US" b="1" dirty="0"/>
              <a:t>zero</a:t>
            </a:r>
            <a:r>
              <a:rPr lang="en-US" dirty="0"/>
              <a:t>.</a:t>
            </a:r>
          </a:p>
        </p:txBody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0DFCE793-A122-C061-3764-2F074EAA17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645" y="365125"/>
            <a:ext cx="6282354" cy="6492874"/>
          </a:xfrm>
        </p:spPr>
      </p:pic>
    </p:spTree>
    <p:extLst>
      <p:ext uri="{BB962C8B-B14F-4D97-AF65-F5344CB8AC3E}">
        <p14:creationId xmlns:p14="http://schemas.microsoft.com/office/powerpoint/2010/main" val="214743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E237-00A2-010A-D091-6B89599D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Unpool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150F5-529E-0D06-3ECE-B551A4568A44}"/>
              </a:ext>
            </a:extLst>
          </p:cNvPr>
          <p:cNvSpPr txBox="1"/>
          <p:nvPr/>
        </p:nvSpPr>
        <p:spPr>
          <a:xfrm>
            <a:off x="10043531" y="6485930"/>
            <a:ext cx="2148469" cy="372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/>
              <a:t>Image </a:t>
            </a:r>
            <a:r>
              <a:rPr lang="fr-FR" i="1" dirty="0" err="1"/>
              <a:t>from</a:t>
            </a:r>
            <a:r>
              <a:rPr lang="fr-FR" i="1" dirty="0"/>
              <a:t> @jun94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454C2BE-C012-5E9C-37F9-86CAF2E8C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4790" y="1825625"/>
            <a:ext cx="9822420" cy="4351338"/>
          </a:xfrm>
        </p:spPr>
      </p:pic>
    </p:spTree>
    <p:extLst>
      <p:ext uri="{BB962C8B-B14F-4D97-AF65-F5344CB8AC3E}">
        <p14:creationId xmlns:p14="http://schemas.microsoft.com/office/powerpoint/2010/main" val="3977346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A092-8276-1750-487C-FD6B2148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Unpool Output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669280"/>
                <a:ext cx="10515600" cy="50768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669280"/>
                <a:ext cx="10515600" cy="507682"/>
              </a:xfrm>
              <a:blipFill>
                <a:blip r:embed="rId3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1FCFCAB-B3D0-9841-4EDB-7C439FFFCDD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21423" y="1690688"/>
              <a:ext cx="5149154" cy="3521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577">
                      <a:extLst>
                        <a:ext uri="{9D8B030D-6E8A-4147-A177-3AD203B41FA5}">
                          <a16:colId xmlns:a16="http://schemas.microsoft.com/office/drawing/2014/main" val="1867715976"/>
                        </a:ext>
                      </a:extLst>
                    </a:gridCol>
                    <a:gridCol w="2574577">
                      <a:extLst>
                        <a:ext uri="{9D8B030D-6E8A-4147-A177-3AD203B41FA5}">
                          <a16:colId xmlns:a16="http://schemas.microsoft.com/office/drawing/2014/main" val="2067955847"/>
                        </a:ext>
                      </a:extLst>
                    </a:gridCol>
                  </a:tblGrid>
                  <a:tr h="503056">
                    <a:tc>
                      <a:txBody>
                        <a:bodyPr/>
                        <a:lstStyle/>
                        <a:p>
                          <a:pPr marL="0" indent="0" algn="r">
                            <a:buNone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Kernel: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4751945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Input image: 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3022831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543704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Striding: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827123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strike="sngStrike" dirty="0">
                              <a:solidFill>
                                <a:schemeClr val="tx1"/>
                              </a:solidFill>
                            </a:rPr>
                            <a:t>Dilation: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trike="sngStrik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0" strike="sngStrik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0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0" strike="sngStrik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637713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strike="sngStrike" dirty="0">
                              <a:solidFill>
                                <a:schemeClr val="tx1"/>
                              </a:solidFill>
                            </a:rPr>
                            <a:t>Output 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trike="sngStrik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trike="sngStrik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trike="sngStrik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trike="sngStrik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trike="sngStrik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trike="sngStrik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trike="sngStrik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539607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image: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𝑜𝑢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𝑜𝑢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69225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1FCFCAB-B3D0-9841-4EDB-7C439FFFCD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6588382"/>
                  </p:ext>
                </p:extLst>
              </p:nvPr>
            </p:nvGraphicFramePr>
            <p:xfrm>
              <a:off x="3521423" y="1690688"/>
              <a:ext cx="5149154" cy="3521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577">
                      <a:extLst>
                        <a:ext uri="{9D8B030D-6E8A-4147-A177-3AD203B41FA5}">
                          <a16:colId xmlns:a16="http://schemas.microsoft.com/office/drawing/2014/main" val="1867715976"/>
                        </a:ext>
                      </a:extLst>
                    </a:gridCol>
                    <a:gridCol w="2574577">
                      <a:extLst>
                        <a:ext uri="{9D8B030D-6E8A-4147-A177-3AD203B41FA5}">
                          <a16:colId xmlns:a16="http://schemas.microsoft.com/office/drawing/2014/main" val="2067955847"/>
                        </a:ext>
                      </a:extLst>
                    </a:gridCol>
                  </a:tblGrid>
                  <a:tr h="503056">
                    <a:tc>
                      <a:txBody>
                        <a:bodyPr/>
                        <a:lstStyle/>
                        <a:p>
                          <a:pPr marL="0" indent="0" algn="r">
                            <a:buNone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Kernel: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6024" b="-6180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51945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Input image: 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7317" b="-5256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3022831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04819" b="-4192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543704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Striding: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308537" b="-324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27123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strike="sngStrike" dirty="0">
                              <a:solidFill>
                                <a:schemeClr val="tx1"/>
                              </a:solidFill>
                            </a:rPr>
                            <a:t>Dilation: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403614" b="-2204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637713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strike="sngStrike" dirty="0">
                              <a:solidFill>
                                <a:schemeClr val="tx1"/>
                              </a:solidFill>
                            </a:rPr>
                            <a:t>Output 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509756" b="-1231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539607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image: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602410" b="-216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69225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00695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52D32-79C1-EFD3-D63F-280924503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Skip Connections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0E6EAD-ECFC-FC29-FFBE-F05306843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346" y="5212805"/>
            <a:ext cx="2090654" cy="165608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0219825-1583-DA37-F036-2C12E1603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4017" y="950976"/>
            <a:ext cx="7097329" cy="5907024"/>
          </a:xfrm>
        </p:spPr>
      </p:pic>
    </p:spTree>
    <p:extLst>
      <p:ext uri="{BB962C8B-B14F-4D97-AF65-F5344CB8AC3E}">
        <p14:creationId xmlns:p14="http://schemas.microsoft.com/office/powerpoint/2010/main" val="24841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285F-A646-32E3-02C4-9FF4EFA3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 Net architectures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BFDF6EA-C8C5-4917-B371-4AD4056F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2166"/>
            <a:ext cx="12192000" cy="418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90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D6B12-DFAB-DAC7-34A8-4AB0724B3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Volumes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0BF317-CA68-9E80-FE98-B1094FA13BBD}"/>
              </a:ext>
            </a:extLst>
          </p:cNvPr>
          <p:cNvGrpSpPr/>
          <p:nvPr/>
        </p:nvGrpSpPr>
        <p:grpSpPr>
          <a:xfrm flipH="1">
            <a:off x="2312786" y="1690688"/>
            <a:ext cx="2792558" cy="4802190"/>
            <a:chOff x="14580631" y="15662596"/>
            <a:chExt cx="6579901" cy="11315052"/>
          </a:xfrm>
        </p:grpSpPr>
        <p:pic>
          <p:nvPicPr>
            <p:cNvPr id="5" name="Picture 4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10AD0BFA-B2F5-5E87-D056-394224E28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1" t="31470" r="13310" b="15297"/>
            <a:stretch/>
          </p:blipFill>
          <p:spPr>
            <a:xfrm>
              <a:off x="14580633" y="15662596"/>
              <a:ext cx="6579897" cy="3090119"/>
            </a:xfrm>
            <a:prstGeom prst="rect">
              <a:avLst/>
            </a:prstGeom>
          </p:spPr>
        </p:pic>
        <p:pic>
          <p:nvPicPr>
            <p:cNvPr id="6" name="Picture 5" descr="A picture containing text, wearing&#10;&#10;Description automatically generated">
              <a:extLst>
                <a:ext uri="{FF2B5EF4-FFF2-40B4-BE49-F238E27FC236}">
                  <a16:creationId xmlns:a16="http://schemas.microsoft.com/office/drawing/2014/main" id="{E48EFDDD-80A5-016A-0041-AE539E554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0633" y="18831822"/>
              <a:ext cx="6579897" cy="4326324"/>
            </a:xfrm>
            <a:prstGeom prst="rect">
              <a:avLst/>
            </a:prstGeom>
          </p:spPr>
        </p:pic>
        <p:pic>
          <p:nvPicPr>
            <p:cNvPr id="7" name="Picture 6" descr="A picture containing x-ray film, outdoor object&#10;&#10;Description automatically generated">
              <a:extLst>
                <a:ext uri="{FF2B5EF4-FFF2-40B4-BE49-F238E27FC236}">
                  <a16:creationId xmlns:a16="http://schemas.microsoft.com/office/drawing/2014/main" id="{43B7D06F-BB48-0AF8-4760-CF721C5B1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2" r="27487" b="4724"/>
            <a:stretch/>
          </p:blipFill>
          <p:spPr>
            <a:xfrm rot="5400000">
              <a:off x="16056430" y="21873546"/>
              <a:ext cx="3628303" cy="6579901"/>
            </a:xfrm>
            <a:prstGeom prst="rect">
              <a:avLst/>
            </a:prstGeom>
          </p:spPr>
        </p:pic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9F0AF97E-BD38-A22E-2838-2719DFEC0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86659" y="0"/>
            <a:ext cx="3709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55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7C14-A8B4-0652-E3CE-DEB4B4201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classification architecture</a:t>
            </a:r>
          </a:p>
        </p:txBody>
      </p:sp>
      <p:pic>
        <p:nvPicPr>
          <p:cNvPr id="4" name="Content Placeholder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B3977EC2-5462-B9FA-2BCD-F739AEEB1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7981"/>
            <a:ext cx="10515600" cy="3546625"/>
          </a:xfrm>
        </p:spPr>
      </p:pic>
    </p:spTree>
    <p:extLst>
      <p:ext uri="{BB962C8B-B14F-4D97-AF65-F5344CB8AC3E}">
        <p14:creationId xmlns:p14="http://schemas.microsoft.com/office/powerpoint/2010/main" val="2643066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F5C99-A476-321B-4315-26867CF70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V Net (</a:t>
            </a:r>
            <a:r>
              <a:rPr lang="fr-FR" dirty="0"/>
              <a:t>3D extension of U-Net)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208B49-CF0A-19FC-6B5B-05C11349A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36" y="1105429"/>
            <a:ext cx="8206928" cy="5532436"/>
          </a:xfr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50E42B4-F543-F5F6-3A99-6D3A6DB6E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0333" y="1308629"/>
            <a:ext cx="8098971" cy="553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7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9DAAF-12E2-2BA2-F515-EC23FE8F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Upscaling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BA3EC6-C0A7-B862-93A8-E4D116CDDF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24577" y="2153186"/>
            <a:ext cx="2476846" cy="3696216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9B9D33F-165D-6571-3D17-E50A86F8CE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190580" y="2153182"/>
            <a:ext cx="2476844" cy="3696216"/>
          </a:xfr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345D5C-732A-535C-2AE7-8F158B6A3FC5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>
            <a:off x="4667424" y="4001290"/>
            <a:ext cx="2857153" cy="4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280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8715-10DF-9DC9-D200-0207CD970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Upscaling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74BF-83B6-59E1-1DCB-159801F6D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7357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Basic scaling:</a:t>
            </a:r>
          </a:p>
          <a:p>
            <a:pPr marL="0" indent="0">
              <a:buNone/>
            </a:pPr>
            <a:r>
              <a:rPr lang="en-US" dirty="0"/>
              <a:t>Duplicate pixels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b="1" dirty="0"/>
              <a:t>Scaling by interpolation:</a:t>
            </a:r>
          </a:p>
          <a:p>
            <a:pPr marL="0" indent="0">
              <a:buNone/>
            </a:pPr>
            <a:r>
              <a:rPr lang="en-US" dirty="0"/>
              <a:t>Interpolate with a bilinear between pixels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b="1" dirty="0"/>
              <a:t>Super-resolution technique:</a:t>
            </a:r>
          </a:p>
          <a:p>
            <a:pPr marL="0" indent="0">
              <a:buNone/>
            </a:pPr>
            <a:r>
              <a:rPr lang="en-US" dirty="0"/>
              <a:t>Use multiple images (for videos only)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b="1" dirty="0"/>
              <a:t>Upscaling with artificial intelligence:</a:t>
            </a:r>
          </a:p>
          <a:p>
            <a:pPr marL="0" indent="0">
              <a:buNone/>
            </a:pPr>
            <a:r>
              <a:rPr lang="en-US" dirty="0"/>
              <a:t>Use a network that has been trained on high-quality images</a:t>
            </a:r>
          </a:p>
        </p:txBody>
      </p:sp>
    </p:spTree>
    <p:extLst>
      <p:ext uri="{BB962C8B-B14F-4D97-AF65-F5344CB8AC3E}">
        <p14:creationId xmlns:p14="http://schemas.microsoft.com/office/powerpoint/2010/main" val="1845125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EC413-00F4-C81F-7921-433A4DFA7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EC67B8C-3B7F-227B-54C2-3765E24D9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8363" y="1690688"/>
            <a:ext cx="5611290" cy="4675388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9CDB016-5AEF-8525-3459-2528A02A7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7" y="1956905"/>
            <a:ext cx="4152821" cy="1797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F3373F-EEF0-DB50-E3B7-0AF6E23CC4E4}"/>
              </a:ext>
            </a:extLst>
          </p:cNvPr>
          <p:cNvSpPr txBox="1"/>
          <p:nvPr/>
        </p:nvSpPr>
        <p:spPr>
          <a:xfrm>
            <a:off x="486137" y="4433103"/>
            <a:ext cx="4294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Donec </a:t>
            </a:r>
            <a:r>
              <a:rPr lang="en-US" dirty="0" err="1"/>
              <a:t>eleifend</a:t>
            </a:r>
            <a:r>
              <a:rPr lang="en-US" dirty="0"/>
              <a:t> libero </a:t>
            </a:r>
            <a:r>
              <a:rPr lang="en-US" dirty="0" err="1"/>
              <a:t>quis</a:t>
            </a:r>
            <a:r>
              <a:rPr lang="en-US" dirty="0"/>
              <a:t> libero auctor </a:t>
            </a:r>
            <a:r>
              <a:rPr lang="en-US" dirty="0" err="1"/>
              <a:t>finibus</a:t>
            </a:r>
            <a:r>
              <a:rPr lang="en-US" dirty="0"/>
              <a:t>. Integer id </a:t>
            </a:r>
            <a:r>
              <a:rPr lang="en-US" dirty="0" err="1"/>
              <a:t>tincidunt</a:t>
            </a:r>
            <a:r>
              <a:rPr lang="en-US" dirty="0"/>
              <a:t> ipsum.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pulvinar et </a:t>
            </a:r>
            <a:r>
              <a:rPr lang="en-US" dirty="0" err="1"/>
              <a:t>venenatis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.”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E6B7BCD-1861-1CC6-4829-BBF6091C0B54}"/>
              </a:ext>
            </a:extLst>
          </p:cNvPr>
          <p:cNvSpPr/>
          <p:nvPr/>
        </p:nvSpPr>
        <p:spPr>
          <a:xfrm>
            <a:off x="4490977" y="3037220"/>
            <a:ext cx="1099595" cy="342588"/>
          </a:xfrm>
          <a:custGeom>
            <a:avLst/>
            <a:gdLst>
              <a:gd name="connsiteX0" fmla="*/ 0 w 1099595"/>
              <a:gd name="connsiteY0" fmla="*/ 30071 h 342588"/>
              <a:gd name="connsiteX1" fmla="*/ 451413 w 1099595"/>
              <a:gd name="connsiteY1" fmla="*/ 30071 h 342588"/>
              <a:gd name="connsiteX2" fmla="*/ 1099595 w 1099595"/>
              <a:gd name="connsiteY2" fmla="*/ 342588 h 34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9595" h="342588">
                <a:moveTo>
                  <a:pt x="0" y="30071"/>
                </a:moveTo>
                <a:cubicBezTo>
                  <a:pt x="134073" y="4028"/>
                  <a:pt x="268147" y="-22015"/>
                  <a:pt x="451413" y="30071"/>
                </a:cubicBezTo>
                <a:cubicBezTo>
                  <a:pt x="634679" y="82157"/>
                  <a:pt x="867137" y="212372"/>
                  <a:pt x="1099595" y="342588"/>
                </a:cubicBezTo>
              </a:path>
            </a:pathLst>
          </a:custGeom>
          <a:noFill/>
          <a:ln w="762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4583740-3F37-5D1B-FBEB-A5A9A8D8EA69}"/>
              </a:ext>
            </a:extLst>
          </p:cNvPr>
          <p:cNvSpPr/>
          <p:nvPr/>
        </p:nvSpPr>
        <p:spPr>
          <a:xfrm flipV="1">
            <a:off x="4780345" y="4705371"/>
            <a:ext cx="810227" cy="380920"/>
          </a:xfrm>
          <a:custGeom>
            <a:avLst/>
            <a:gdLst>
              <a:gd name="connsiteX0" fmla="*/ 0 w 1099595"/>
              <a:gd name="connsiteY0" fmla="*/ 30071 h 342588"/>
              <a:gd name="connsiteX1" fmla="*/ 451413 w 1099595"/>
              <a:gd name="connsiteY1" fmla="*/ 30071 h 342588"/>
              <a:gd name="connsiteX2" fmla="*/ 1099595 w 1099595"/>
              <a:gd name="connsiteY2" fmla="*/ 342588 h 34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9595" h="342588">
                <a:moveTo>
                  <a:pt x="0" y="30071"/>
                </a:moveTo>
                <a:cubicBezTo>
                  <a:pt x="134073" y="4028"/>
                  <a:pt x="268147" y="-22015"/>
                  <a:pt x="451413" y="30071"/>
                </a:cubicBezTo>
                <a:cubicBezTo>
                  <a:pt x="634679" y="82157"/>
                  <a:pt x="867137" y="212372"/>
                  <a:pt x="1099595" y="342588"/>
                </a:cubicBezTo>
              </a:path>
            </a:pathLst>
          </a:custGeom>
          <a:noFill/>
          <a:ln w="762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595994-1325-B44A-C93C-31C2DE06E80D}"/>
              </a:ext>
            </a:extLst>
          </p:cNvPr>
          <p:cNvSpPr txBox="1"/>
          <p:nvPr/>
        </p:nvSpPr>
        <p:spPr>
          <a:xfrm>
            <a:off x="4852971" y="2514000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</a:rPr>
              <a:t>?</a:t>
            </a:r>
            <a:endParaRPr lang="en-US" sz="2400" b="1" dirty="0">
              <a:solidFill>
                <a:srgbClr val="92D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DED13-A673-2D6D-EDBB-6A9483056F4E}"/>
              </a:ext>
            </a:extLst>
          </p:cNvPr>
          <p:cNvSpPr txBox="1"/>
          <p:nvPr/>
        </p:nvSpPr>
        <p:spPr>
          <a:xfrm>
            <a:off x="4970313" y="5141408"/>
            <a:ext cx="295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</a:rPr>
              <a:t>?</a:t>
            </a:r>
            <a:endParaRPr lang="en-US" sz="2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08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345E-1955-46DA-7171-8FF5BBB82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state to feed quantum of information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A19A27B-F93B-0B2A-D904-D53BFE5947C9}"/>
              </a:ext>
            </a:extLst>
          </p:cNvPr>
          <p:cNvSpPr/>
          <p:nvPr/>
        </p:nvSpPr>
        <p:spPr>
          <a:xfrm>
            <a:off x="3692324" y="2511706"/>
            <a:ext cx="4699322" cy="290524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B5D7A7-915D-052D-7CB6-1909E182B5F4}"/>
              </a:ext>
            </a:extLst>
          </p:cNvPr>
          <p:cNvCxnSpPr/>
          <p:nvPr/>
        </p:nvCxnSpPr>
        <p:spPr>
          <a:xfrm>
            <a:off x="2592729" y="3429000"/>
            <a:ext cx="109959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36ACE5-4D98-9D4C-12F8-EB211FE50870}"/>
              </a:ext>
            </a:extLst>
          </p:cNvPr>
          <p:cNvCxnSpPr/>
          <p:nvPr/>
        </p:nvCxnSpPr>
        <p:spPr>
          <a:xfrm>
            <a:off x="2592729" y="4472651"/>
            <a:ext cx="109959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D9DBDA-423D-E4E2-30DB-6F9DA7E479D2}"/>
              </a:ext>
            </a:extLst>
          </p:cNvPr>
          <p:cNvCxnSpPr/>
          <p:nvPr/>
        </p:nvCxnSpPr>
        <p:spPr>
          <a:xfrm>
            <a:off x="8391646" y="3429000"/>
            <a:ext cx="109959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A21BFCC-ACDD-CBD7-059D-8302CDAC27AF}"/>
              </a:ext>
            </a:extLst>
          </p:cNvPr>
          <p:cNvSpPr/>
          <p:nvPr/>
        </p:nvSpPr>
        <p:spPr>
          <a:xfrm>
            <a:off x="1342663" y="3104426"/>
            <a:ext cx="1250066" cy="6597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5A0A8D-E5D1-24A5-F093-E6C173D7D7BB}"/>
              </a:ext>
            </a:extLst>
          </p:cNvPr>
          <p:cNvSpPr/>
          <p:nvPr/>
        </p:nvSpPr>
        <p:spPr>
          <a:xfrm>
            <a:off x="9491242" y="3034277"/>
            <a:ext cx="1551007" cy="7894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536BAE-FA3E-30CE-CA03-715781F4646F}"/>
              </a:ext>
            </a:extLst>
          </p:cNvPr>
          <p:cNvCxnSpPr/>
          <p:nvPr/>
        </p:nvCxnSpPr>
        <p:spPr>
          <a:xfrm>
            <a:off x="8391653" y="4472651"/>
            <a:ext cx="109959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01BC3BD2-6D38-36D0-974D-57F973AA797A}"/>
              </a:ext>
            </a:extLst>
          </p:cNvPr>
          <p:cNvSpPr/>
          <p:nvPr/>
        </p:nvSpPr>
        <p:spPr>
          <a:xfrm rot="5400000">
            <a:off x="9427589" y="4126366"/>
            <a:ext cx="879655" cy="75235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969D653C-8B58-9806-8ABB-9748AA0F2540}"/>
              </a:ext>
            </a:extLst>
          </p:cNvPr>
          <p:cNvSpPr/>
          <p:nvPr/>
        </p:nvSpPr>
        <p:spPr>
          <a:xfrm rot="5400000">
            <a:off x="1776716" y="4096473"/>
            <a:ext cx="879655" cy="75235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C3575E0-4FDD-195D-4283-864EF41F9184}"/>
              </a:ext>
            </a:extLst>
          </p:cNvPr>
          <p:cNvSpPr/>
          <p:nvPr/>
        </p:nvSpPr>
        <p:spPr>
          <a:xfrm>
            <a:off x="9381283" y="4502544"/>
            <a:ext cx="1660966" cy="1693204"/>
          </a:xfrm>
          <a:prstGeom prst="arc">
            <a:avLst>
              <a:gd name="adj1" fmla="val 16200000"/>
              <a:gd name="adj2" fmla="val 5361807"/>
            </a:avLst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680AB638-ECDA-D236-1D98-D0899D54AC78}"/>
              </a:ext>
            </a:extLst>
          </p:cNvPr>
          <p:cNvSpPr/>
          <p:nvPr/>
        </p:nvSpPr>
        <p:spPr>
          <a:xfrm>
            <a:off x="515071" y="4472651"/>
            <a:ext cx="1660966" cy="1693204"/>
          </a:xfrm>
          <a:prstGeom prst="arc">
            <a:avLst>
              <a:gd name="adj1" fmla="val 5421355"/>
              <a:gd name="adj2" fmla="val 16244433"/>
            </a:avLst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41ED59-C980-D8D5-0CC3-5C936B138B4D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>
            <a:off x="1340295" y="6165838"/>
            <a:ext cx="8880876" cy="29856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4599C36-E9DE-81B8-9D67-02ECB645475E}"/>
              </a:ext>
            </a:extLst>
          </p:cNvPr>
          <p:cNvCxnSpPr>
            <a:cxnSpLocks/>
            <a:stCxn id="18" idx="2"/>
            <a:endCxn id="14" idx="3"/>
          </p:cNvCxnSpPr>
          <p:nvPr/>
        </p:nvCxnSpPr>
        <p:spPr>
          <a:xfrm flipV="1">
            <a:off x="1356496" y="4472652"/>
            <a:ext cx="483870" cy="72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CAA19BFE-A4F2-FA8E-A63A-AC7C97D9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647" y="2784267"/>
            <a:ext cx="2846706" cy="249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9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0A9AE-A3C9-79DF-536F-417F9E52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Unfolding RNN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025FA3B-EFBE-8D79-57F9-122CEDF92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43" y="1690688"/>
            <a:ext cx="10111714" cy="441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85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1C918-7896-D27E-D4F5-BC864258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RNN architecture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59F3793-2DD6-55E6-D55E-A661FCD1C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3856" y="1805650"/>
            <a:ext cx="5324288" cy="489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89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2A5AD-ED49-C267-6500-DB9DE9914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Segmentation: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EAE79-1B1A-F5C4-1BFC-A91537A34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“Tell what corresponds each pixel of an image”</a:t>
            </a:r>
            <a:endParaRPr lang="en-US" dirty="0"/>
          </a:p>
        </p:txBody>
      </p:sp>
      <p:pic>
        <p:nvPicPr>
          <p:cNvPr id="4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B2D744A-3717-4D64-8409-A4D866440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858" y="2506662"/>
            <a:ext cx="74262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4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71AA7-A968-68BD-FA74-F42E628A2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Medical Images Example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0317BB-43D3-6CA9-C5ED-A4F60E997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49103"/>
            <a:ext cx="10515600" cy="3104381"/>
          </a:xfrm>
        </p:spPr>
      </p:pic>
    </p:spTree>
    <p:extLst>
      <p:ext uri="{BB962C8B-B14F-4D97-AF65-F5344CB8AC3E}">
        <p14:creationId xmlns:p14="http://schemas.microsoft.com/office/powerpoint/2010/main" val="280453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52D32-79C1-EFD3-D63F-28092450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 Net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D87BF29-8588-BC3B-4C0A-66A55CC2D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23449" y="883919"/>
            <a:ext cx="7177897" cy="5974081"/>
          </a:xfr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085CA9B-4983-C59C-BCBE-8CE6CF317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3449" y="966878"/>
            <a:ext cx="7177898" cy="59020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F91417-ABE8-AA62-4AFA-EFFA20CA3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7177" y="5532438"/>
            <a:ext cx="2154823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125A-52A0-5108-3E91-8F9ED8565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Convolutional Layer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7435896-6F53-AEC4-8F73-1579E379F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3313101-E47B-E99B-E6FD-2C78ECE0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Transposed Convolution</a:t>
            </a:r>
          </a:p>
        </p:txBody>
      </p:sp>
      <p:pic>
        <p:nvPicPr>
          <p:cNvPr id="20" name="Content Placeholder 19" descr="Shape&#10;&#10;Description automatically generated">
            <a:extLst>
              <a:ext uri="{FF2B5EF4-FFF2-40B4-BE49-F238E27FC236}">
                <a16:creationId xmlns:a16="http://schemas.microsoft.com/office/drawing/2014/main" id="{6DE31475-FB29-6054-B43C-CA8F4C1775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494" y="2505075"/>
            <a:ext cx="3276600" cy="367665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17EA95-6192-2FE2-DC6C-D58926E6F398}"/>
              </a:ext>
            </a:extLst>
          </p:cNvPr>
          <p:cNvSpPr txBox="1"/>
          <p:nvPr/>
        </p:nvSpPr>
        <p:spPr>
          <a:xfrm>
            <a:off x="838200" y="6492875"/>
            <a:ext cx="1049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Animations credits for this section: </a:t>
            </a:r>
            <a:r>
              <a:rPr lang="en-US" dirty="0">
                <a:hlinkClick r:id="rId3"/>
              </a:rPr>
              <a:t>https://github.com/vdumoulin/conv_arithmetic/blob/master/README.md</a:t>
            </a:r>
            <a:r>
              <a:rPr lang="en-US" dirty="0"/>
              <a:t> </a:t>
            </a:r>
          </a:p>
        </p:txBody>
      </p:sp>
      <p:pic>
        <p:nvPicPr>
          <p:cNvPr id="30" name="Content Placeholder 29" descr="A picture containing businesscard&#10;&#10;Description automatically generated">
            <a:extLst>
              <a:ext uri="{FF2B5EF4-FFF2-40B4-BE49-F238E27FC236}">
                <a16:creationId xmlns:a16="http://schemas.microsoft.com/office/drawing/2014/main" id="{D6EA4894-5068-E427-A07B-EB6234C5E0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631" y="3113881"/>
            <a:ext cx="2324100" cy="2466975"/>
          </a:xfr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BA0D5DBD-1361-F3FA-12E0-C29A6C6404F9}"/>
              </a:ext>
            </a:extLst>
          </p:cNvPr>
          <p:cNvSpPr txBox="1">
            <a:spLocks/>
          </p:cNvSpPr>
          <p:nvPr/>
        </p:nvSpPr>
        <p:spPr>
          <a:xfrm>
            <a:off x="7928610" y="365125"/>
            <a:ext cx="18938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: Plain</a:t>
            </a:r>
          </a:p>
        </p:txBody>
      </p:sp>
    </p:spTree>
    <p:extLst>
      <p:ext uri="{BB962C8B-B14F-4D97-AF65-F5344CB8AC3E}">
        <p14:creationId xmlns:p14="http://schemas.microsoft.com/office/powerpoint/2010/main" val="128916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2" grpId="0" build="p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125A-52A0-5108-3E91-8F9ED8565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Convolutional Layer: Padding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7435896-6F53-AEC4-8F73-1579E379F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3313101-E47B-E99B-E6FD-2C78ECE0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Transposed Convolution</a:t>
            </a:r>
          </a:p>
        </p:txBody>
      </p:sp>
      <p:pic>
        <p:nvPicPr>
          <p:cNvPr id="31" name="Content Placeholder 30" descr="A picture containing shape&#10;&#10;Description automatically generated">
            <a:extLst>
              <a:ext uri="{FF2B5EF4-FFF2-40B4-BE49-F238E27FC236}">
                <a16:creationId xmlns:a16="http://schemas.microsoft.com/office/drawing/2014/main" id="{CB6BB3BB-016F-C2A1-65EE-0E1982F6BC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60" y="2505075"/>
            <a:ext cx="3166442" cy="3684588"/>
          </a:xfrm>
        </p:spPr>
      </p:pic>
      <p:pic>
        <p:nvPicPr>
          <p:cNvPr id="35" name="Content Placeholder 34" descr="A picture containing businesscard, envelope&#10;&#10;Description automatically generated">
            <a:extLst>
              <a:ext uri="{FF2B5EF4-FFF2-40B4-BE49-F238E27FC236}">
                <a16:creationId xmlns:a16="http://schemas.microsoft.com/office/drawing/2014/main" id="{0E80B4D3-3B99-1548-A19E-69246F9F6F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068" y="2505075"/>
            <a:ext cx="3241452" cy="3684588"/>
          </a:xfrm>
        </p:spPr>
      </p:pic>
    </p:spTree>
    <p:extLst>
      <p:ext uri="{BB962C8B-B14F-4D97-AF65-F5344CB8AC3E}">
        <p14:creationId xmlns:p14="http://schemas.microsoft.com/office/powerpoint/2010/main" val="1665514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125A-52A0-5108-3E91-8F9ED8565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Convolutional Layer: Strides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7435896-6F53-AEC4-8F73-1579E379F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3313101-E47B-E99B-E6FD-2C78ECE0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Transposed Convolution</a:t>
            </a:r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D5F4AA51-E353-00BF-801F-AF8C362C392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068" y="2505075"/>
            <a:ext cx="3241452" cy="3684588"/>
          </a:xfrm>
        </p:spPr>
      </p:pic>
      <p:pic>
        <p:nvPicPr>
          <p:cNvPr id="10" name="Content Placeholder 9" descr="A picture containing businesscard&#10;&#10;Description automatically generated">
            <a:extLst>
              <a:ext uri="{FF2B5EF4-FFF2-40B4-BE49-F238E27FC236}">
                <a16:creationId xmlns:a16="http://schemas.microsoft.com/office/drawing/2014/main" id="{F7B29628-860F-1596-5FAB-46A1118F13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06" y="2975769"/>
            <a:ext cx="2800350" cy="2743200"/>
          </a:xfrm>
        </p:spPr>
      </p:pic>
    </p:spTree>
    <p:extLst>
      <p:ext uri="{BB962C8B-B14F-4D97-AF65-F5344CB8AC3E}">
        <p14:creationId xmlns:p14="http://schemas.microsoft.com/office/powerpoint/2010/main" val="2666699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A092-8276-1750-487C-FD6B2148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 Output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669280"/>
                <a:ext cx="10515600" cy="50768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669280"/>
                <a:ext cx="10515600" cy="50768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1FCFCAB-B3D0-9841-4EDB-7C439FFFCDD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21423" y="1690688"/>
              <a:ext cx="5149154" cy="3521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577">
                      <a:extLst>
                        <a:ext uri="{9D8B030D-6E8A-4147-A177-3AD203B41FA5}">
                          <a16:colId xmlns:a16="http://schemas.microsoft.com/office/drawing/2014/main" val="1867715976"/>
                        </a:ext>
                      </a:extLst>
                    </a:gridCol>
                    <a:gridCol w="2574577">
                      <a:extLst>
                        <a:ext uri="{9D8B030D-6E8A-4147-A177-3AD203B41FA5}">
                          <a16:colId xmlns:a16="http://schemas.microsoft.com/office/drawing/2014/main" val="2067955847"/>
                        </a:ext>
                      </a:extLst>
                    </a:gridCol>
                  </a:tblGrid>
                  <a:tr h="503056"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Kernel: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4751945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Input image: 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3022831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543704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827123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637713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539607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image: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𝑜𝑢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𝑜𝑢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69225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1FCFCAB-B3D0-9841-4EDB-7C439FFFCD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4308404"/>
                  </p:ext>
                </p:extLst>
              </p:nvPr>
            </p:nvGraphicFramePr>
            <p:xfrm>
              <a:off x="3521423" y="1690688"/>
              <a:ext cx="5149154" cy="3521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577">
                      <a:extLst>
                        <a:ext uri="{9D8B030D-6E8A-4147-A177-3AD203B41FA5}">
                          <a16:colId xmlns:a16="http://schemas.microsoft.com/office/drawing/2014/main" val="1867715976"/>
                        </a:ext>
                      </a:extLst>
                    </a:gridCol>
                    <a:gridCol w="2574577">
                      <a:extLst>
                        <a:ext uri="{9D8B030D-6E8A-4147-A177-3AD203B41FA5}">
                          <a16:colId xmlns:a16="http://schemas.microsoft.com/office/drawing/2014/main" val="2067955847"/>
                        </a:ext>
                      </a:extLst>
                    </a:gridCol>
                  </a:tblGrid>
                  <a:tr h="503056"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Kernel: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6024" b="-6180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51945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Input image: 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7317" b="-5256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3022831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543704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827123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637713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539607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image: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602410" b="-216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69225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8798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698</Words>
  <Application>Microsoft Office PowerPoint</Application>
  <PresentationFormat>Widescreen</PresentationFormat>
  <Paragraphs>140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Architectures (Part 1)</vt:lpstr>
      <vt:lpstr>Typical classification architecture</vt:lpstr>
      <vt:lpstr>Segmentation: Definition</vt:lpstr>
      <vt:lpstr>Segmentation Medical Images Example</vt:lpstr>
      <vt:lpstr>U Net</vt:lpstr>
      <vt:lpstr>Transposed Convolutional Layer</vt:lpstr>
      <vt:lpstr>Transposed Convolutional Layer: Padding</vt:lpstr>
      <vt:lpstr>Transposed Convolutional Layer: Strides</vt:lpstr>
      <vt:lpstr>Transposed Convolution Output Size</vt:lpstr>
      <vt:lpstr>Transposed Convolution Output Size</vt:lpstr>
      <vt:lpstr>Transposed Convolution Output Size</vt:lpstr>
      <vt:lpstr>Transposed Convolution Output Size</vt:lpstr>
      <vt:lpstr>Transposed Convolution Output Size</vt:lpstr>
      <vt:lpstr>Max Unpool</vt:lpstr>
      <vt:lpstr>Max Unpool</vt:lpstr>
      <vt:lpstr>Max Unpool Output Size</vt:lpstr>
      <vt:lpstr>Skip Connections</vt:lpstr>
      <vt:lpstr>U Net architectures</vt:lpstr>
      <vt:lpstr>Medical Volumes</vt:lpstr>
      <vt:lpstr>V Net (3D extension of U-Net)</vt:lpstr>
      <vt:lpstr>Upscaling</vt:lpstr>
      <vt:lpstr>Upscaling techniques</vt:lpstr>
      <vt:lpstr>Recurrent Neural Network</vt:lpstr>
      <vt:lpstr>Hidden state to feed quantum of information</vt:lpstr>
      <vt:lpstr>Unfolding RNN</vt:lpstr>
      <vt:lpstr>Classical RNN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Architectures (Part 1)</dc:title>
  <dc:creator>Romain Lhotte</dc:creator>
  <cp:lastModifiedBy>Romain Lhotte</cp:lastModifiedBy>
  <cp:revision>1</cp:revision>
  <dcterms:created xsi:type="dcterms:W3CDTF">2024-01-21T17:43:47Z</dcterms:created>
  <dcterms:modified xsi:type="dcterms:W3CDTF">2024-01-21T17:44:07Z</dcterms:modified>
</cp:coreProperties>
</file>